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8.xml"/>
  <Override ContentType="application/vnd.openxmlformats-officedocument.presentationml.slide+xml" PartName="/ppt/slides/slide4.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2.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5" name="Shape 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 name="Shape 46"/>
        <p:cNvGrpSpPr/>
        <p:nvPr/>
      </p:nvGrpSpPr>
      <p:grpSpPr>
        <a:xfrm>
          <a:off x="0" y="0"/>
          <a:ext cx="0" cy="0"/>
          <a:chOff x="0" y="0"/>
          <a:chExt cx="0" cy="0"/>
        </a:xfrm>
      </p:grpSpPr>
      <p:sp>
        <p:nvSpPr>
          <p:cNvPr id="47" name="Shape 4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8" name="Shape 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0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1583342"/>
            <a:ext cx="7772400" cy="1159856"/>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0" name="Shape 10"/>
          <p:cNvSpPr txBox="1"/>
          <p:nvPr>
            <p:ph idx="1" type="subTitle"/>
          </p:nvPr>
        </p:nvSpPr>
        <p:spPr>
          <a:xfrm>
            <a:off x="685800" y="2840053"/>
            <a:ext cx="7772400" cy="784737"/>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1" name="Shape 11"/>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pic>
        <p:nvPicPr>
          <p:cNvPr id="16" name="Shape 16"/>
          <p:cNvPicPr preferRelativeResize="0"/>
          <p:nvPr/>
        </p:nvPicPr>
        <p:blipFill>
          <a:blip r:embed="rId2">
            <a:alphaModFix/>
          </a:blip>
          <a:stretch>
            <a:fillRect/>
          </a:stretch>
        </p:blipFill>
        <p:spPr>
          <a:xfrm>
            <a:off x="7072800" y="-337025"/>
            <a:ext cx="1934724" cy="14068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x="0" y="0"/>
          <a:ext cx="0" cy="0"/>
          <a:chOff x="0" y="0"/>
          <a:chExt cx="0" cy="0"/>
        </a:xfrm>
      </p:grpSpPr>
      <p:sp>
        <p:nvSpPr>
          <p:cNvPr id="18" name="Shape 18"/>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 type="body"/>
          </p:nvPr>
        </p:nvSpPr>
        <p:spPr>
          <a:xfrm>
            <a:off x="457200"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2" type="body"/>
          </p:nvPr>
        </p:nvSpPr>
        <p:spPr>
          <a:xfrm>
            <a:off x="4692273"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2" name="Shape 22"/>
        <p:cNvGrpSpPr/>
        <p:nvPr/>
      </p:nvGrpSpPr>
      <p:grpSpPr>
        <a:xfrm>
          <a:off x="0" y="0"/>
          <a:ext cx="0" cy="0"/>
          <a:chOff x="0" y="0"/>
          <a:chExt cx="0" cy="0"/>
        </a:xfrm>
      </p:grpSpPr>
      <p:sp>
        <p:nvSpPr>
          <p:cNvPr id="23" name="Shape 23"/>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5" name="Shape 25"/>
        <p:cNvGrpSpPr/>
        <p:nvPr/>
      </p:nvGrpSpPr>
      <p:grpSpPr>
        <a:xfrm>
          <a:off x="0" y="0"/>
          <a:ext cx="0" cy="0"/>
          <a:chOff x="0" y="0"/>
          <a:chExt cx="0" cy="0"/>
        </a:xfrm>
      </p:grpSpPr>
      <p:sp>
        <p:nvSpPr>
          <p:cNvPr id="26" name="Shape 26"/>
          <p:cNvSpPr txBox="1"/>
          <p:nvPr>
            <p:ph idx="1" type="body"/>
          </p:nvPr>
        </p:nvSpPr>
        <p:spPr>
          <a:xfrm>
            <a:off x="457200" y="4406309"/>
            <a:ext cx="8229600" cy="519520"/>
          </a:xfrm>
          <a:prstGeom prst="rect">
            <a:avLst/>
          </a:prstGeom>
        </p:spPr>
        <p:txBody>
          <a:bodyPr anchorCtr="0" anchor="t" bIns="91425" lIns="91425" rIns="91425" tIns="91425"/>
          <a:lstStyle>
            <a:lvl1pPr algn="ctr">
              <a:spcBef>
                <a:spcPts val="360"/>
              </a:spcBef>
              <a:buSzPct val="100000"/>
              <a:buNone/>
              <a:defRPr sz="1800"/>
            </a:lvl1pPr>
          </a:lstStyle>
          <a:p/>
        </p:txBody>
      </p:sp>
      <p:sp>
        <p:nvSpPr>
          <p:cNvPr id="27" name="Shape 27"/>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
        <p:nvSpPr>
          <p:cNvPr id="29" name="Shape 29"/>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25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200150"/>
            <a:ext cx="8229600" cy="3725680"/>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x="8556791" y="4749850"/>
            <a:ext cx="548699" cy="393524"/>
          </a:xfrm>
          <a:prstGeom prst="rect">
            <a:avLst/>
          </a:prstGeom>
          <a:noFill/>
          <a:ln>
            <a:noFill/>
          </a:ln>
        </p:spPr>
        <p:txBody>
          <a:bodyPr anchorCtr="0" anchor="ctr" bIns="91425" lIns="91425" rIns="91425" tIns="91425">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00.jpg"/><Relationship Id="rId3" Type="http://schemas.openxmlformats.org/officeDocument/2006/relationships/image" Target="../media/image06.jpg"/><Relationship Id="rId5" Type="http://schemas.openxmlformats.org/officeDocument/2006/relationships/image" Target="../media/image0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 Id="rId3" Type="http://schemas.openxmlformats.org/officeDocument/2006/relationships/image" Target="../media/image0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0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0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 Id="rId3" Type="http://schemas.openxmlformats.org/officeDocument/2006/relationships/image" Target="../media/image0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 Id="rId3" Type="http://schemas.openxmlformats.org/officeDocument/2006/relationships/image" Target="../media/image0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0" name="Shape 30"/>
        <p:cNvGrpSpPr/>
        <p:nvPr/>
      </p:nvGrpSpPr>
      <p:grpSpPr>
        <a:xfrm>
          <a:off x="0" y="0"/>
          <a:ext cx="0" cy="0"/>
          <a:chOff x="0" y="0"/>
          <a:chExt cx="0" cy="0"/>
        </a:xfrm>
      </p:grpSpPr>
      <p:sp>
        <p:nvSpPr>
          <p:cNvPr id="31" name="Shape 31"/>
          <p:cNvSpPr txBox="1"/>
          <p:nvPr>
            <p:ph type="ctrTitle"/>
          </p:nvPr>
        </p:nvSpPr>
        <p:spPr>
          <a:xfrm>
            <a:off x="422725" y="150042"/>
            <a:ext cx="7772400" cy="1159799"/>
          </a:xfrm>
          <a:prstGeom prst="rect">
            <a:avLst/>
          </a:prstGeom>
        </p:spPr>
        <p:txBody>
          <a:bodyPr anchorCtr="0" anchor="b" bIns="91425" lIns="91425" rIns="91425" tIns="91425">
            <a:noAutofit/>
          </a:bodyPr>
          <a:lstStyle/>
          <a:p>
            <a:pPr lvl="0" rtl="0">
              <a:spcBef>
                <a:spcPts val="0"/>
              </a:spcBef>
              <a:buNone/>
            </a:pPr>
            <a:r>
              <a:rPr lang="en">
                <a:solidFill>
                  <a:srgbClr val="FFFFFF"/>
                </a:solidFill>
                <a:latin typeface="Calligraffitti"/>
                <a:ea typeface="Calligraffitti"/>
                <a:cs typeface="Calligraffitti"/>
                <a:sym typeface="Calligraffitti"/>
              </a:rPr>
              <a:t>My New Car </a:t>
            </a:r>
          </a:p>
        </p:txBody>
      </p:sp>
      <p:sp>
        <p:nvSpPr>
          <p:cNvPr id="32" name="Shape 32"/>
          <p:cNvSpPr txBox="1"/>
          <p:nvPr>
            <p:ph idx="1" type="subTitle"/>
          </p:nvPr>
        </p:nvSpPr>
        <p:spPr>
          <a:xfrm>
            <a:off x="422725" y="3912300"/>
            <a:ext cx="7772400" cy="766800"/>
          </a:xfrm>
          <a:prstGeom prst="rect">
            <a:avLst/>
          </a:prstGeom>
        </p:spPr>
        <p:txBody>
          <a:bodyPr anchorCtr="0" anchor="t" bIns="91425" lIns="91425" rIns="91425" tIns="91425">
            <a:noAutofit/>
          </a:bodyPr>
          <a:lstStyle/>
          <a:p>
            <a:pPr indent="0" lvl="0" marL="457200" rtl="0">
              <a:spcBef>
                <a:spcPts val="0"/>
              </a:spcBef>
              <a:buNone/>
            </a:pPr>
            <a:r>
              <a:rPr lang="en" sz="3600">
                <a:solidFill>
                  <a:srgbClr val="000000"/>
                </a:solidFill>
                <a:latin typeface="Indie Flower"/>
                <a:ea typeface="Indie Flower"/>
                <a:cs typeface="Indie Flower"/>
                <a:sym typeface="Indie Flower"/>
              </a:rPr>
              <a:t>Autumn </a:t>
            </a:r>
            <a:r>
              <a:rPr lang="en" sz="3600">
                <a:solidFill>
                  <a:srgbClr val="000000"/>
                </a:solidFill>
                <a:latin typeface="Georgia"/>
                <a:ea typeface="Georgia"/>
                <a:cs typeface="Georgia"/>
                <a:sym typeface="Georgia"/>
              </a:rPr>
              <a:t>and </a:t>
            </a:r>
            <a:r>
              <a:rPr lang="en" sz="3600">
                <a:solidFill>
                  <a:srgbClr val="000000"/>
                </a:solidFill>
                <a:latin typeface="Bodoni"/>
                <a:ea typeface="Bodoni"/>
                <a:cs typeface="Bodoni"/>
                <a:sym typeface="Bodoni"/>
              </a:rPr>
              <a:t>Logan </a:t>
            </a:r>
            <a:r>
              <a:rPr lang="en" sz="3600">
                <a:solidFill>
                  <a:srgbClr val="000000"/>
                </a:solidFill>
                <a:latin typeface="Georgia"/>
                <a:ea typeface="Georgia"/>
                <a:cs typeface="Georgia"/>
                <a:sym typeface="Georgia"/>
              </a:rPr>
              <a:t>2nd</a:t>
            </a:r>
            <a:r>
              <a:rPr lang="en" sz="3600">
                <a:solidFill>
                  <a:srgbClr val="A4C2F4"/>
                </a:solidFill>
                <a:latin typeface="Georgia"/>
                <a:ea typeface="Georgia"/>
                <a:cs typeface="Georgia"/>
                <a:sym typeface="Georgia"/>
              </a:rPr>
              <a:t>      </a:t>
            </a:r>
          </a:p>
          <a:p>
            <a:pPr lvl="0" rtl="0" algn="l">
              <a:spcBef>
                <a:spcPts val="0"/>
              </a:spcBef>
              <a:buClr>
                <a:schemeClr val="dk1"/>
              </a:buClr>
              <a:buSzPct val="30555"/>
              <a:buFont typeface="Arial"/>
              <a:buNone/>
            </a:pPr>
            <a:r>
              <a:rPr lang="en" sz="3600">
                <a:solidFill>
                  <a:srgbClr val="A4C2F4"/>
                </a:solidFill>
                <a:latin typeface="Georgia"/>
                <a:ea typeface="Georgia"/>
                <a:cs typeface="Georgia"/>
                <a:sym typeface="Georgia"/>
              </a:rPr>
              <a:t>    </a:t>
            </a:r>
            <a:r>
              <a:rPr i="1" lang="en" sz="3600">
                <a:solidFill>
                  <a:schemeClr val="lt1"/>
                </a:solidFill>
                <a:latin typeface="Calligraffitti"/>
                <a:ea typeface="Calligraffitti"/>
                <a:cs typeface="Calligraffitti"/>
                <a:sym typeface="Calligraffitti"/>
              </a:rPr>
              <a:t>I have no kids and a score of 730</a:t>
            </a:r>
          </a:p>
          <a:p>
            <a:pPr lvl="0" rtl="0">
              <a:spcBef>
                <a:spcPts val="0"/>
              </a:spcBef>
              <a:buClr>
                <a:schemeClr val="dk1"/>
              </a:buClr>
              <a:buFont typeface="Arial"/>
              <a:buNone/>
            </a:pPr>
            <a:r>
              <a:t/>
            </a:r>
            <a:endParaRPr i="1">
              <a:solidFill>
                <a:srgbClr val="A4C2F4"/>
              </a:solidFill>
              <a:latin typeface="Calligraffitti"/>
              <a:ea typeface="Calligraffitti"/>
              <a:cs typeface="Calligraffitti"/>
              <a:sym typeface="Calligraffitti"/>
            </a:endParaRPr>
          </a:p>
          <a:p>
            <a:pPr lvl="0" rtl="0">
              <a:spcBef>
                <a:spcPts val="0"/>
              </a:spcBef>
              <a:buNone/>
            </a:pPr>
            <a:r>
              <a:t/>
            </a:r>
            <a:endParaRPr i="1">
              <a:latin typeface="Calligraffitti"/>
              <a:ea typeface="Calligraffitti"/>
              <a:cs typeface="Calligraffitti"/>
              <a:sym typeface="Calligraffitti"/>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6" name="Shape 36"/>
        <p:cNvGrpSpPr/>
        <p:nvPr/>
      </p:nvGrpSpPr>
      <p:grpSpPr>
        <a:xfrm>
          <a:off x="0" y="0"/>
          <a:ext cx="0" cy="0"/>
          <a:chOff x="0" y="0"/>
          <a:chExt cx="0" cy="0"/>
        </a:xfrm>
      </p:grpSpPr>
      <p:sp>
        <p:nvSpPr>
          <p:cNvPr id="37" name="Shape 37"/>
          <p:cNvSpPr txBox="1"/>
          <p:nvPr>
            <p:ph idx="1" type="subTitle"/>
          </p:nvPr>
        </p:nvSpPr>
        <p:spPr>
          <a:xfrm>
            <a:off x="0" y="537399"/>
            <a:ext cx="8639699" cy="4148699"/>
          </a:xfrm>
          <a:prstGeom prst="rect">
            <a:avLst/>
          </a:prstGeom>
        </p:spPr>
        <p:txBody>
          <a:bodyPr anchorCtr="0" anchor="t" bIns="91425" lIns="91425" rIns="91425" tIns="91425">
            <a:noAutofit/>
          </a:bodyPr>
          <a:lstStyle/>
          <a:p>
            <a:pPr indent="-304800" lvl="0" marL="457200" rtl="0" algn="l">
              <a:spcBef>
                <a:spcPts val="0"/>
              </a:spcBef>
              <a:buClr>
                <a:srgbClr val="000000"/>
              </a:buClr>
              <a:buSzPct val="100000"/>
              <a:buFont typeface="Comic Sans MS"/>
              <a:buChar char="●"/>
            </a:pPr>
            <a:r>
              <a:rPr b="1" i="1" lang="en" sz="1200" u="sng">
                <a:solidFill>
                  <a:srgbClr val="000000"/>
                </a:solidFill>
                <a:latin typeface="Comic Sans MS"/>
                <a:ea typeface="Comic Sans MS"/>
                <a:cs typeface="Comic Sans MS"/>
                <a:sym typeface="Comic Sans MS"/>
              </a:rPr>
              <a:t>BODY OFF FRAME RESTORATION. </a:t>
            </a:r>
          </a:p>
          <a:p>
            <a:pPr indent="-304800" lvl="0" marL="457200" rtl="0" algn="l">
              <a:spcBef>
                <a:spcPts val="0"/>
              </a:spcBef>
              <a:buClr>
                <a:srgbClr val="000000"/>
              </a:buClr>
              <a:buSzPct val="100000"/>
              <a:buFont typeface="Comic Sans MS"/>
              <a:buChar char="●"/>
            </a:pPr>
            <a:r>
              <a:rPr b="1" i="1" lang="en" sz="1200" u="sng">
                <a:solidFill>
                  <a:srgbClr val="000000"/>
                </a:solidFill>
                <a:latin typeface="Comic Sans MS"/>
                <a:ea typeface="Comic Sans MS"/>
                <a:cs typeface="Comic Sans MS"/>
                <a:sym typeface="Comic Sans MS"/>
              </a:rPr>
              <a:t>SHOW QUALITY., </a:t>
            </a:r>
          </a:p>
          <a:p>
            <a:pPr indent="-304800" lvl="0" marL="457200" rtl="0" algn="l">
              <a:spcBef>
                <a:spcPts val="0"/>
              </a:spcBef>
              <a:buClr>
                <a:srgbClr val="000000"/>
              </a:buClr>
              <a:buSzPct val="100000"/>
              <a:buFont typeface="Comic Sans MS"/>
              <a:buChar char="●"/>
            </a:pPr>
            <a:r>
              <a:rPr b="1" i="1" lang="en" sz="1200" u="sng">
                <a:solidFill>
                  <a:srgbClr val="000000"/>
                </a:solidFill>
                <a:latin typeface="Comic Sans MS"/>
                <a:ea typeface="Comic Sans MS"/>
                <a:cs typeface="Comic Sans MS"/>
                <a:sym typeface="Comic Sans MS"/>
              </a:rPr>
              <a:t>SHOW QUALITY BODY OFF FRAME RESTORATION ON THIS PERFORMANCE SS. </a:t>
            </a:r>
          </a:p>
          <a:p>
            <a:pPr indent="-304800" lvl="0" marL="457200" rtl="0" algn="l">
              <a:spcBef>
                <a:spcPts val="0"/>
              </a:spcBef>
              <a:buClr>
                <a:srgbClr val="000000"/>
              </a:buClr>
              <a:buSzPct val="100000"/>
              <a:buFont typeface="Comic Sans MS"/>
              <a:buChar char="●"/>
            </a:pPr>
            <a:r>
              <a:rPr b="1" i="1" lang="en" sz="1200" u="sng">
                <a:solidFill>
                  <a:srgbClr val="000000"/>
                </a:solidFill>
                <a:latin typeface="Comic Sans MS"/>
                <a:ea typeface="Comic Sans MS"/>
                <a:cs typeface="Comic Sans MS"/>
                <a:sym typeface="Comic Sans MS"/>
              </a:rPr>
              <a:t>IT'S DETAILED FROM CHASSIS TO TRIM. THIS SMALL BLOCK WILL SPANK A LOT OF BIG BLOCKS. </a:t>
            </a:r>
          </a:p>
          <a:p>
            <a:pPr indent="-304800" lvl="0" marL="457200" rtl="0" algn="l">
              <a:spcBef>
                <a:spcPts val="0"/>
              </a:spcBef>
              <a:buClr>
                <a:srgbClr val="000000"/>
              </a:buClr>
              <a:buSzPct val="100000"/>
              <a:buFont typeface="Comic Sans MS"/>
              <a:buChar char="●"/>
            </a:pPr>
            <a:r>
              <a:rPr b="1" i="1" lang="en" sz="1200" u="sng">
                <a:solidFill>
                  <a:srgbClr val="000000"/>
                </a:solidFill>
                <a:latin typeface="Comic Sans MS"/>
                <a:ea typeface="Comic Sans MS"/>
                <a:cs typeface="Comic Sans MS"/>
                <a:sym typeface="Comic Sans MS"/>
              </a:rPr>
              <a:t>IT IS ONE OF THE SWEETEST SOUNDING CARS WE HAVE. THE CHASSIS IS COMPLETELY REBUILT. </a:t>
            </a:r>
          </a:p>
          <a:p>
            <a:pPr indent="-304800" lvl="0" marL="457200" rtl="0" algn="l">
              <a:spcBef>
                <a:spcPts val="0"/>
              </a:spcBef>
              <a:buClr>
                <a:srgbClr val="000000"/>
              </a:buClr>
              <a:buSzPct val="100000"/>
              <a:buFont typeface="Comic Sans MS"/>
              <a:buChar char="●"/>
            </a:pPr>
            <a:r>
              <a:rPr b="1" i="1" lang="en" sz="1200" u="sng">
                <a:solidFill>
                  <a:srgbClr val="000000"/>
                </a:solidFill>
                <a:latin typeface="Comic Sans MS"/>
                <a:ea typeface="Comic Sans MS"/>
                <a:cs typeface="Comic Sans MS"/>
                <a:sym typeface="Comic Sans MS"/>
              </a:rPr>
              <a:t>NEW BALL JOINTS, BUSHINGS, SPRINGS, </a:t>
            </a:r>
          </a:p>
          <a:p>
            <a:pPr indent="-304800" lvl="0" marL="457200" rtl="0" algn="l">
              <a:spcBef>
                <a:spcPts val="0"/>
              </a:spcBef>
              <a:buClr>
                <a:srgbClr val="000000"/>
              </a:buClr>
              <a:buSzPct val="100000"/>
              <a:buFont typeface="Comic Sans MS"/>
              <a:buChar char="●"/>
            </a:pPr>
            <a:r>
              <a:rPr b="1" i="1" lang="en" sz="1200" u="sng">
                <a:solidFill>
                  <a:srgbClr val="000000"/>
                </a:solidFill>
                <a:latin typeface="Comic Sans MS"/>
                <a:ea typeface="Comic Sans MS"/>
                <a:cs typeface="Comic Sans MS"/>
                <a:sym typeface="Comic Sans MS"/>
              </a:rPr>
              <a:t>ETC. HAS ADJUSTABLE TUBULAR REAR CONTROL ARMS. HAS FRAME CONNECTORS. MOTOR IS PROFESSIONALLY PERFORMANCE BUILT BY SPEED SHOP. </a:t>
            </a:r>
          </a:p>
          <a:p>
            <a:pPr indent="-304800" lvl="0" marL="457200" rtl="0" algn="l">
              <a:spcBef>
                <a:spcPts val="0"/>
              </a:spcBef>
              <a:buClr>
                <a:srgbClr val="000000"/>
              </a:buClr>
              <a:buSzPct val="100000"/>
              <a:buFont typeface="Comic Sans MS"/>
              <a:buChar char="●"/>
            </a:pPr>
            <a:r>
              <a:rPr b="1" i="1" lang="en" sz="1200" u="sng">
                <a:solidFill>
                  <a:srgbClr val="000000"/>
                </a:solidFill>
                <a:latin typeface="Comic Sans MS"/>
                <a:ea typeface="Comic Sans MS"/>
                <a:cs typeface="Comic Sans MS"/>
                <a:sym typeface="Comic Sans MS"/>
              </a:rPr>
              <a:t>HAS ALL SPECS.</a:t>
            </a:r>
          </a:p>
          <a:p>
            <a:pPr indent="-304800" lvl="0" marL="457200" rtl="0" algn="l">
              <a:spcBef>
                <a:spcPts val="0"/>
              </a:spcBef>
              <a:buClr>
                <a:srgbClr val="000000"/>
              </a:buClr>
              <a:buSzPct val="100000"/>
              <a:buFont typeface="Comic Sans MS"/>
              <a:buChar char="●"/>
            </a:pPr>
            <a:r>
              <a:rPr b="1" i="1" lang="en" sz="1200" u="sng">
                <a:solidFill>
                  <a:srgbClr val="000000"/>
                </a:solidFill>
                <a:latin typeface="Comic Sans MS"/>
                <a:ea typeface="Comic Sans MS"/>
                <a:cs typeface="Comic Sans MS"/>
                <a:sym typeface="Comic Sans MS"/>
              </a:rPr>
              <a:t> ITS A 4 BOLT MAIN, WITH ALL THE BEST PARTS.</a:t>
            </a:r>
          </a:p>
          <a:p>
            <a:pPr indent="-304800" lvl="0" marL="457200" rtl="0" algn="l">
              <a:spcBef>
                <a:spcPts val="0"/>
              </a:spcBef>
              <a:buClr>
                <a:srgbClr val="000000"/>
              </a:buClr>
              <a:buSzPct val="100000"/>
              <a:buFont typeface="Comic Sans MS"/>
              <a:buChar char="●"/>
            </a:pPr>
            <a:r>
              <a:rPr b="1" i="1" lang="en" sz="1200" u="sng">
                <a:solidFill>
                  <a:srgbClr val="000000"/>
                </a:solidFill>
                <a:latin typeface="Comic Sans MS"/>
                <a:ea typeface="Comic Sans MS"/>
                <a:cs typeface="Comic Sans MS"/>
                <a:sym typeface="Comic Sans MS"/>
              </a:rPr>
              <a:t> DYNO TUNED AT 410 HP AND 390 LBS OF TORQUE. </a:t>
            </a:r>
          </a:p>
          <a:p>
            <a:pPr indent="-304800" lvl="0" marL="457200" rtl="0" algn="l">
              <a:spcBef>
                <a:spcPts val="0"/>
              </a:spcBef>
              <a:buClr>
                <a:srgbClr val="000000"/>
              </a:buClr>
              <a:buSzPct val="100000"/>
              <a:buFont typeface="Comic Sans MS"/>
              <a:buChar char="●"/>
            </a:pPr>
            <a:r>
              <a:rPr b="1" i="1" lang="en" sz="1200" u="sng">
                <a:solidFill>
                  <a:srgbClr val="000000"/>
                </a:solidFill>
                <a:latin typeface="Comic Sans MS"/>
                <a:ea typeface="Comic Sans MS"/>
                <a:cs typeface="Comic Sans MS"/>
                <a:sym typeface="Comic Sans MS"/>
              </a:rPr>
              <a:t>HAS ALUMINUM HEADS, MSD IGNITION, HI-RISE INTAKE AND HOLLEY CARB.</a:t>
            </a:r>
          </a:p>
          <a:p>
            <a:pPr indent="-304800" lvl="0" marL="457200" rtl="0" algn="l">
              <a:spcBef>
                <a:spcPts val="0"/>
              </a:spcBef>
              <a:buClr>
                <a:srgbClr val="000000"/>
              </a:buClr>
              <a:buSzPct val="100000"/>
              <a:buFont typeface="Comic Sans MS"/>
              <a:buChar char="●"/>
            </a:pPr>
            <a:r>
              <a:rPr b="1" i="1" lang="en" sz="1200" u="sng">
                <a:solidFill>
                  <a:srgbClr val="000000"/>
                </a:solidFill>
                <a:latin typeface="Comic Sans MS"/>
                <a:ea typeface="Comic Sans MS"/>
                <a:cs typeface="Comic Sans MS"/>
                <a:sym typeface="Comic Sans MS"/>
              </a:rPr>
              <a:t> COATED HEADERS AND A BEAUTIFUL CUSTOM BENT EXHAUST. FINNED ALUMINUM OIL PAN AND TRANS PAN. </a:t>
            </a:r>
          </a:p>
          <a:p>
            <a:pPr indent="-304800" lvl="0" marL="457200" rtl="0" algn="l">
              <a:spcBef>
                <a:spcPts val="0"/>
              </a:spcBef>
              <a:buClr>
                <a:srgbClr val="000000"/>
              </a:buClr>
              <a:buSzPct val="100000"/>
              <a:buFont typeface="Comic Sans MS"/>
              <a:buChar char="●"/>
            </a:pPr>
            <a:r>
              <a:rPr b="1" i="1" lang="en" sz="1200" u="sng">
                <a:solidFill>
                  <a:srgbClr val="000000"/>
                </a:solidFill>
                <a:latin typeface="Comic Sans MS"/>
                <a:ea typeface="Comic Sans MS"/>
                <a:cs typeface="Comic Sans MS"/>
                <a:sym typeface="Comic Sans MS"/>
              </a:rPr>
              <a:t>NEW UPGRADED 4 WHEEL DISC BRAKE SYSTEM.</a:t>
            </a:r>
          </a:p>
          <a:p>
            <a:pPr indent="-304800" lvl="0" marL="457200" rtl="0" algn="l">
              <a:spcBef>
                <a:spcPts val="0"/>
              </a:spcBef>
              <a:buClr>
                <a:srgbClr val="000000"/>
              </a:buClr>
              <a:buSzPct val="100000"/>
              <a:buFont typeface="Comic Sans MS"/>
              <a:buChar char="●"/>
            </a:pPr>
            <a:r>
              <a:rPr b="1" i="1" lang="en" sz="1200" u="sng">
                <a:solidFill>
                  <a:srgbClr val="000000"/>
                </a:solidFill>
                <a:latin typeface="Comic Sans MS"/>
                <a:ea typeface="Comic Sans MS"/>
                <a:cs typeface="Comic Sans MS"/>
                <a:sym typeface="Comic Sans MS"/>
              </a:rPr>
              <a:t> BUILT TURBO 350 TRANS WITH 2,500 STALL AND HURST SHIFTER. </a:t>
            </a:r>
          </a:p>
          <a:p>
            <a:pPr indent="-304800" lvl="0" marL="457200" rtl="0" algn="l">
              <a:spcBef>
                <a:spcPts val="0"/>
              </a:spcBef>
              <a:buClr>
                <a:srgbClr val="000000"/>
              </a:buClr>
              <a:buSzPct val="100000"/>
              <a:buFont typeface="Comic Sans MS"/>
              <a:buChar char="●"/>
            </a:pPr>
            <a:r>
              <a:rPr b="1" i="1" lang="en" sz="1200" u="sng">
                <a:solidFill>
                  <a:srgbClr val="000000"/>
                </a:solidFill>
                <a:latin typeface="Comic Sans MS"/>
                <a:ea typeface="Comic Sans MS"/>
                <a:cs typeface="Comic Sans MS"/>
                <a:sym typeface="Comic Sans MS"/>
              </a:rPr>
              <a:t>GLASS FINISH PAINT ON LASER STRAIGHT BODY. ALL TRIM, EMBLEMS, HANDLES ETC ARE ALL NEW. TINTED GLASS.</a:t>
            </a:r>
          </a:p>
          <a:p>
            <a:pPr indent="-304800" lvl="0" marL="457200" rtl="0" algn="l">
              <a:spcBef>
                <a:spcPts val="0"/>
              </a:spcBef>
              <a:buClr>
                <a:srgbClr val="000000"/>
              </a:buClr>
              <a:buFont typeface="Comic Sans MS"/>
              <a:buChar char="●"/>
            </a:pPr>
            <a:r>
              <a:t/>
            </a:r>
            <a:endParaRPr b="1" i="1" sz="1200" u="sng">
              <a:solidFill>
                <a:srgbClr val="000000"/>
              </a:solidFill>
              <a:latin typeface="Comic Sans MS"/>
              <a:ea typeface="Comic Sans MS"/>
              <a:cs typeface="Comic Sans MS"/>
              <a:sym typeface="Comic Sans MS"/>
            </a:endParaRPr>
          </a:p>
          <a:p>
            <a:pPr indent="-304800" lvl="0" marL="457200" rtl="0" algn="l">
              <a:spcBef>
                <a:spcPts val="0"/>
              </a:spcBef>
              <a:buClr>
                <a:srgbClr val="000000"/>
              </a:buClr>
              <a:buSzPct val="100000"/>
              <a:buFont typeface="Comic Sans MS"/>
              <a:buChar char="●"/>
            </a:pPr>
            <a:r>
              <a:rPr b="1" i="1" lang="en" sz="1200" u="sng">
                <a:solidFill>
                  <a:srgbClr val="000000"/>
                </a:solidFill>
                <a:latin typeface="Comic Sans MS"/>
                <a:ea typeface="Comic Sans MS"/>
                <a:cs typeface="Comic Sans MS"/>
                <a:sym typeface="Comic Sans MS"/>
              </a:rPr>
              <a:t> NEW BILLET SPECIALTY WHEELS, MEATY IN BACK FOR AGGRESSIVE LOOK, BFG TIRES. SHOW QUALITY DELUXE INTERIOR. UPGRADED GAUGES, STEERING WHEEL AND ROLL BAR WITH FULL REAR SEAT. VERY METICULOUS ON EVERY </a:t>
            </a:r>
            <a:r>
              <a:rPr b="1" i="1" lang="en" sz="1200" u="sng">
                <a:solidFill>
                  <a:schemeClr val="dk1"/>
                </a:solidFill>
                <a:latin typeface="Comic Sans MS"/>
                <a:ea typeface="Comic Sans MS"/>
                <a:cs typeface="Comic Sans MS"/>
                <a:sym typeface="Comic Sans MS"/>
              </a:rPr>
              <a:t>LEVEL.INFORMATION IS TO THE BEST OF OUR KNOWLED</a:t>
            </a:r>
            <a:r>
              <a:rPr b="1" i="1" lang="en" sz="1200">
                <a:solidFill>
                  <a:schemeClr val="dk1"/>
                </a:solidFill>
                <a:latin typeface="Comic Sans MS"/>
                <a:ea typeface="Comic Sans MS"/>
                <a:cs typeface="Comic Sans MS"/>
                <a:sym typeface="Comic Sans MS"/>
              </a:rPr>
              <a:t>GE,</a:t>
            </a:r>
          </a:p>
        </p:txBody>
      </p:sp>
      <p:pic>
        <p:nvPicPr>
          <p:cNvPr id="38" name="Shape 38"/>
          <p:cNvPicPr preferRelativeResize="0"/>
          <p:nvPr/>
        </p:nvPicPr>
        <p:blipFill>
          <a:blip r:embed="rId4">
            <a:alphaModFix/>
          </a:blip>
          <a:stretch>
            <a:fillRect/>
          </a:stretch>
        </p:blipFill>
        <p:spPr>
          <a:xfrm>
            <a:off x="7072800" y="-337025"/>
            <a:ext cx="1934724" cy="1406824"/>
          </a:xfrm>
          <a:prstGeom prst="rect">
            <a:avLst/>
          </a:prstGeom>
          <a:noFill/>
          <a:ln>
            <a:noFill/>
          </a:ln>
        </p:spPr>
      </p:pic>
      <p:sp>
        <p:nvSpPr>
          <p:cNvPr id="39" name="Shape 39"/>
          <p:cNvSpPr txBox="1"/>
          <p:nvPr/>
        </p:nvSpPr>
        <p:spPr>
          <a:xfrm>
            <a:off x="2547000" y="0"/>
            <a:ext cx="5225100" cy="609599"/>
          </a:xfrm>
          <a:prstGeom prst="rect">
            <a:avLst/>
          </a:prstGeom>
          <a:noFill/>
          <a:ln>
            <a:noFill/>
          </a:ln>
        </p:spPr>
        <p:txBody>
          <a:bodyPr anchorCtr="0" anchor="t" bIns="91425" lIns="91425" rIns="91425" tIns="91425">
            <a:noAutofit/>
          </a:bodyPr>
          <a:lstStyle/>
          <a:p>
            <a:pPr lvl="0" rtl="0">
              <a:spcBef>
                <a:spcPts val="0"/>
              </a:spcBef>
              <a:buNone/>
            </a:pPr>
            <a:r>
              <a:rPr lang="en" sz="2400"/>
              <a:t>21,000$ </a:t>
            </a:r>
          </a:p>
        </p:txBody>
      </p:sp>
      <p:pic>
        <p:nvPicPr>
          <p:cNvPr id="40" name="Shape 40"/>
          <p:cNvPicPr preferRelativeResize="0"/>
          <p:nvPr/>
        </p:nvPicPr>
        <p:blipFill>
          <a:blip r:embed="rId5">
            <a:alphaModFix/>
          </a:blip>
          <a:stretch>
            <a:fillRect/>
          </a:stretch>
        </p:blipFill>
        <p:spPr>
          <a:xfrm>
            <a:off x="8639700" y="1449600"/>
            <a:ext cx="1602875" cy="1469575"/>
          </a:xfrm>
          <a:prstGeom prst="rect">
            <a:avLst/>
          </a:prstGeom>
          <a:noFill/>
          <a:ln>
            <a:noFill/>
          </a:ln>
        </p:spPr>
      </p:pic>
      <p:sp>
        <p:nvSpPr>
          <p:cNvPr id="41" name="Shape 41"/>
          <p:cNvSpPr/>
          <p:nvPr/>
        </p:nvSpPr>
        <p:spPr>
          <a:xfrm>
            <a:off x="4528486" y="2004434"/>
            <a:ext cx="208050" cy="359925"/>
          </a:xfrm>
          <a:custGeom>
            <a:pathLst>
              <a:path extrusionOk="0" h="14397" w="8322">
                <a:moveTo>
                  <a:pt x="7910" y="1103"/>
                </a:moveTo>
                <a:cubicBezTo>
                  <a:pt x="7910" y="-1538"/>
                  <a:pt x="-1577" y="1412"/>
                  <a:pt x="290" y="3280"/>
                </a:cubicBezTo>
                <a:cubicBezTo>
                  <a:pt x="2994" y="5984"/>
                  <a:pt x="2207" y="10744"/>
                  <a:pt x="3918" y="14166"/>
                </a:cubicBezTo>
                <a:cubicBezTo>
                  <a:pt x="4380" y="15090"/>
                  <a:pt x="5135" y="12288"/>
                  <a:pt x="5007" y="11263"/>
                </a:cubicBezTo>
                <a:cubicBezTo>
                  <a:pt x="4691" y="8739"/>
                  <a:pt x="4225" y="6151"/>
                  <a:pt x="4644" y="3643"/>
                </a:cubicBezTo>
                <a:cubicBezTo>
                  <a:pt x="4827" y="2542"/>
                  <a:pt x="4288" y="106"/>
                  <a:pt x="5370" y="377"/>
                </a:cubicBezTo>
                <a:cubicBezTo>
                  <a:pt x="9558" y="1424"/>
                  <a:pt x="7910" y="8759"/>
                  <a:pt x="7910" y="13077"/>
                </a:cubicBezTo>
              </a:path>
            </a:pathLst>
          </a:custGeom>
          <a:noFill/>
          <a:ln cap="flat" w="19050">
            <a:solidFill>
              <a:schemeClr val="dk2"/>
            </a:solidFill>
            <a:prstDash val="solid"/>
            <a:round/>
            <a:headEnd len="lg" w="lg" type="none"/>
            <a:tailEnd len="lg" w="lg" type="none"/>
          </a:ln>
        </p:spPr>
      </p:sp>
      <p:sp>
        <p:nvSpPr>
          <p:cNvPr id="42" name="Shape 42"/>
          <p:cNvSpPr/>
          <p:nvPr/>
        </p:nvSpPr>
        <p:spPr>
          <a:xfrm>
            <a:off x="8370067" y="5052775"/>
            <a:ext cx="50975" cy="113050"/>
          </a:xfrm>
          <a:custGeom>
            <a:pathLst>
              <a:path extrusionOk="0" h="4522" w="2039">
                <a:moveTo>
                  <a:pt x="477" y="0"/>
                </a:moveTo>
                <a:cubicBezTo>
                  <a:pt x="-353" y="1245"/>
                  <a:pt x="227" y="5024"/>
                  <a:pt x="1566" y="4355"/>
                </a:cubicBezTo>
                <a:cubicBezTo>
                  <a:pt x="2330" y="3972"/>
                  <a:pt x="1928" y="2670"/>
                  <a:pt x="1928" y="1815"/>
                </a:cubicBezTo>
              </a:path>
            </a:pathLst>
          </a:custGeom>
          <a:noFill/>
          <a:ln cap="flat" w="19050">
            <a:solidFill>
              <a:schemeClr val="dk2"/>
            </a:solidFill>
            <a:prstDash val="solid"/>
            <a:round/>
            <a:headEnd len="lg" w="lg" type="none"/>
            <a:tailEnd len="lg" w="lg" type="none"/>
          </a:ln>
        </p:spPr>
      </p:sp>
      <p:sp>
        <p:nvSpPr>
          <p:cNvPr id="43" name="Shape 43"/>
          <p:cNvSpPr/>
          <p:nvPr/>
        </p:nvSpPr>
        <p:spPr>
          <a:xfrm>
            <a:off x="4853225" y="2004775"/>
            <a:ext cx="75275" cy="12950"/>
          </a:xfrm>
          <a:custGeom>
            <a:pathLst>
              <a:path extrusionOk="0" h="518" w="3011">
                <a:moveTo>
                  <a:pt x="0" y="363"/>
                </a:moveTo>
                <a:cubicBezTo>
                  <a:pt x="974" y="363"/>
                  <a:pt x="3337" y="871"/>
                  <a:pt x="2902" y="0"/>
                </a:cubicBezTo>
              </a:path>
            </a:pathLst>
          </a:custGeom>
          <a:noFill/>
          <a:ln cap="flat" w="19050">
            <a:solidFill>
              <a:schemeClr val="dk2"/>
            </a:solidFill>
            <a:prstDash val="solid"/>
            <a:round/>
            <a:headEnd len="lg" w="lg" type="none"/>
            <a:tailEnd len="lg" w="lg" type="none"/>
          </a:ln>
        </p:spPr>
      </p:sp>
      <p:sp>
        <p:nvSpPr>
          <p:cNvPr id="44" name="Shape 44"/>
          <p:cNvSpPr/>
          <p:nvPr/>
        </p:nvSpPr>
        <p:spPr>
          <a:xfrm>
            <a:off x="7010100" y="4426850"/>
            <a:ext cx="444500" cy="127000"/>
          </a:xfrm>
          <a:custGeom>
            <a:pathLst>
              <a:path extrusionOk="0" h="5080" w="17780">
                <a:moveTo>
                  <a:pt x="0" y="0"/>
                </a:moveTo>
                <a:cubicBezTo>
                  <a:pt x="5284" y="3172"/>
                  <a:pt x="11735" y="3874"/>
                  <a:pt x="17780" y="5080"/>
                </a:cubicBezTo>
              </a:path>
            </a:pathLst>
          </a:custGeom>
          <a:noFill/>
          <a:ln cap="flat" w="19050">
            <a:solidFill>
              <a:srgbClr val="FFFF00"/>
            </a:solidFill>
            <a:prstDash val="solid"/>
            <a:round/>
            <a:headEnd len="lg" w="lg" type="none"/>
            <a:tailEnd len="lg" w="lg" type="none"/>
          </a:ln>
        </p:spPr>
      </p:sp>
      <p:sp>
        <p:nvSpPr>
          <p:cNvPr id="45" name="Shape 45"/>
          <p:cNvSpPr/>
          <p:nvPr/>
        </p:nvSpPr>
        <p:spPr>
          <a:xfrm>
            <a:off x="4943950" y="4180196"/>
            <a:ext cx="109825" cy="128725"/>
          </a:xfrm>
          <a:custGeom>
            <a:pathLst>
              <a:path extrusionOk="0" h="5149" w="4393">
                <a:moveTo>
                  <a:pt x="0" y="2246"/>
                </a:moveTo>
                <a:cubicBezTo>
                  <a:pt x="1381" y="2706"/>
                  <a:pt x="1809" y="5149"/>
                  <a:pt x="3266" y="5149"/>
                </a:cubicBezTo>
                <a:cubicBezTo>
                  <a:pt x="4963" y="5149"/>
                  <a:pt x="4567" y="401"/>
                  <a:pt x="2903" y="69"/>
                </a:cubicBezTo>
                <a:cubicBezTo>
                  <a:pt x="2211" y="-69"/>
                  <a:pt x="1642" y="1198"/>
                  <a:pt x="1814" y="1883"/>
                </a:cubicBezTo>
              </a:path>
            </a:pathLst>
          </a:custGeom>
          <a:noFill/>
          <a:ln cap="flat" w="19050">
            <a:solidFill>
              <a:schemeClr val="dk2"/>
            </a:solidFill>
            <a:prstDash val="solid"/>
            <a:round/>
            <a:headEnd len="lg" w="lg" type="none"/>
            <a:tailEnd len="lg" w="lg" type="none"/>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9" name="Shape 49"/>
        <p:cNvGrpSpPr/>
        <p:nvPr/>
      </p:nvGrpSpPr>
      <p:grpSpPr>
        <a:xfrm>
          <a:off x="0" y="0"/>
          <a:ext cx="0" cy="0"/>
          <a:chOff x="0" y="0"/>
          <a:chExt cx="0" cy="0"/>
        </a:xfrm>
      </p:grpSpPr>
      <p:sp>
        <p:nvSpPr>
          <p:cNvPr id="50" name="Shape 50"/>
          <p:cNvSpPr txBox="1"/>
          <p:nvPr/>
        </p:nvSpPr>
        <p:spPr>
          <a:xfrm rot="10800000">
            <a:off x="1660074" y="462650"/>
            <a:ext cx="5225100" cy="609599"/>
          </a:xfrm>
          <a:prstGeom prst="rect">
            <a:avLst/>
          </a:prstGeom>
          <a:noFill/>
          <a:ln>
            <a:noFill/>
          </a:ln>
        </p:spPr>
        <p:txBody>
          <a:bodyPr anchorCtr="0" anchor="t" bIns="91425" lIns="91425" rIns="91425" tIns="91425">
            <a:noAutofit/>
          </a:bodyPr>
          <a:lstStyle/>
          <a:p>
            <a:pPr lvl="0" rtl="0">
              <a:spcBef>
                <a:spcPts val="0"/>
              </a:spcBef>
              <a:buNone/>
            </a:pPr>
            <a:r>
              <a:rPr lang="en"/>
              <a:t> </a:t>
            </a:r>
          </a:p>
        </p:txBody>
      </p:sp>
      <p:sp>
        <p:nvSpPr>
          <p:cNvPr id="51" name="Shape 51"/>
          <p:cNvSpPr txBox="1"/>
          <p:nvPr/>
        </p:nvSpPr>
        <p:spPr>
          <a:xfrm>
            <a:off x="299525" y="87550"/>
            <a:ext cx="8309399" cy="4898699"/>
          </a:xfrm>
          <a:prstGeom prst="rect">
            <a:avLst/>
          </a:prstGeom>
          <a:noFill/>
          <a:ln>
            <a:noFill/>
          </a:ln>
        </p:spPr>
        <p:txBody>
          <a:bodyPr anchorCtr="0" anchor="t" bIns="91425" lIns="91425" rIns="91425" tIns="91425">
            <a:noAutofit/>
          </a:bodyPr>
          <a:lstStyle/>
          <a:p>
            <a:pPr lvl="0" rtl="0">
              <a:spcBef>
                <a:spcPts val="0"/>
              </a:spcBef>
              <a:buNone/>
            </a:pPr>
            <a:r>
              <a:rPr lang="en" sz="2400">
                <a:solidFill>
                  <a:srgbClr val="EFEFEF"/>
                </a:solidFill>
              </a:rPr>
              <a:t>I </a:t>
            </a:r>
            <a:r>
              <a:rPr lang="en" sz="2400">
                <a:solidFill>
                  <a:srgbClr val="F3F3F3"/>
                </a:solidFill>
              </a:rPr>
              <a:t>have a credit score of 730.Which means I have a lower rate I have to pay,because I pay loans off on time.The rate of my loan is 3.6 on a car that is 21,000.I have five  years  to pay it off.							I=prt					</a:t>
            </a:r>
          </a:p>
          <a:p>
            <a:pPr lvl="0" rtl="0">
              <a:spcBef>
                <a:spcPts val="0"/>
              </a:spcBef>
              <a:buNone/>
            </a:pPr>
            <a:r>
              <a:rPr lang="en" sz="2400">
                <a:solidFill>
                  <a:srgbClr val="F3F3F3"/>
                </a:solidFill>
              </a:rPr>
              <a:t>Taxes: 1,732.50$					Principal+I</a:t>
            </a:r>
          </a:p>
          <a:p>
            <a:pPr lvl="0" rtl="0">
              <a:spcBef>
                <a:spcPts val="0"/>
              </a:spcBef>
              <a:buNone/>
            </a:pPr>
            <a:r>
              <a:rPr lang="en" sz="2400">
                <a:solidFill>
                  <a:srgbClr val="F3F3F3"/>
                </a:solidFill>
              </a:rPr>
              <a:t>Title 500$							Total payback + Months			</a:t>
            </a:r>
          </a:p>
          <a:p>
            <a:pPr lvl="0" rtl="0">
              <a:spcBef>
                <a:spcPts val="0"/>
              </a:spcBef>
              <a:buNone/>
            </a:pPr>
            <a:r>
              <a:rPr lang="en" sz="2400">
                <a:solidFill>
                  <a:srgbClr val="F3F3F3"/>
                </a:solidFill>
              </a:rPr>
              <a:t>Total 22,732.50</a:t>
            </a:r>
          </a:p>
          <a:p>
            <a:pPr lvl="0" rtl="0">
              <a:spcBef>
                <a:spcPts val="0"/>
              </a:spcBef>
              <a:buNone/>
            </a:pPr>
            <a:r>
              <a:rPr lang="en" sz="2400">
                <a:solidFill>
                  <a:srgbClr val="F3F3F3"/>
                </a:solidFill>
              </a:rPr>
              <a:t>Interest rate 0.0387</a:t>
            </a:r>
          </a:p>
          <a:p>
            <a:pPr lvl="0" rtl="0">
              <a:spcBef>
                <a:spcPts val="0"/>
              </a:spcBef>
              <a:buNone/>
            </a:pPr>
            <a:r>
              <a:rPr lang="en" sz="2400">
                <a:solidFill>
                  <a:srgbClr val="F3F3F3"/>
                </a:solidFill>
              </a:rPr>
              <a:t>Loan term 5</a:t>
            </a:r>
          </a:p>
          <a:p>
            <a:pPr lvl="0" rtl="0">
              <a:spcBef>
                <a:spcPts val="0"/>
              </a:spcBef>
              <a:buNone/>
            </a:pPr>
            <a:r>
              <a:rPr lang="en" sz="2400">
                <a:solidFill>
                  <a:srgbClr val="F3F3F3"/>
                </a:solidFill>
              </a:rPr>
              <a:t>interest on the loan 4,398.74</a:t>
            </a:r>
          </a:p>
          <a:p>
            <a:pPr lvl="0" rtl="0">
              <a:spcBef>
                <a:spcPts val="0"/>
              </a:spcBef>
              <a:buNone/>
            </a:pPr>
            <a:r>
              <a:rPr lang="en" sz="2400">
                <a:solidFill>
                  <a:srgbClr val="F3F3F3"/>
                </a:solidFill>
              </a:rPr>
              <a:t>Total payback 27,732.74</a:t>
            </a:r>
          </a:p>
          <a:p>
            <a:pPr lvl="0" rtl="0">
              <a:spcBef>
                <a:spcPts val="0"/>
              </a:spcBef>
              <a:buNone/>
            </a:pPr>
            <a:r>
              <a:rPr lang="en" sz="2400">
                <a:solidFill>
                  <a:srgbClr val="F3F3F3"/>
                </a:solidFill>
              </a:rPr>
              <a:t>monthly fee 452.18  </a:t>
            </a:r>
          </a:p>
        </p:txBody>
      </p:sp>
      <p:sp>
        <p:nvSpPr>
          <p:cNvPr id="52" name="Shape 52"/>
          <p:cNvSpPr/>
          <p:nvPr/>
        </p:nvSpPr>
        <p:spPr>
          <a:xfrm>
            <a:off x="7588721" y="2513730"/>
            <a:ext cx="4050" cy="35350"/>
          </a:xfrm>
          <a:custGeom>
            <a:pathLst>
              <a:path extrusionOk="0" h="1414" w="162">
                <a:moveTo>
                  <a:pt x="162" y="325"/>
                </a:moveTo>
                <a:cubicBezTo>
                  <a:pt x="0" y="0"/>
                  <a:pt x="162" y="1051"/>
                  <a:pt x="162" y="1414"/>
                </a:cubicBezTo>
              </a:path>
            </a:pathLst>
          </a:custGeom>
          <a:noFill/>
          <a:ln cap="flat" w="19050">
            <a:solidFill>
              <a:schemeClr val="dk2"/>
            </a:solidFill>
            <a:prstDash val="solid"/>
            <a:round/>
            <a:headEnd len="lg" w="lg" type="none"/>
            <a:tailEnd len="lg" w="lg" type="none"/>
          </a:ln>
        </p:spPr>
      </p:sp>
      <p:sp>
        <p:nvSpPr>
          <p:cNvPr id="53" name="Shape 53"/>
          <p:cNvSpPr/>
          <p:nvPr/>
        </p:nvSpPr>
        <p:spPr>
          <a:xfrm>
            <a:off x="7574650" y="2630725"/>
            <a:ext cx="18125" cy="73550"/>
          </a:xfrm>
          <a:custGeom>
            <a:pathLst>
              <a:path extrusionOk="0" h="2942" w="725">
                <a:moveTo>
                  <a:pt x="725" y="2177"/>
                </a:moveTo>
                <a:cubicBezTo>
                  <a:pt x="725" y="2941"/>
                  <a:pt x="0" y="764"/>
                  <a:pt x="0" y="0"/>
                </a:cubicBezTo>
              </a:path>
            </a:pathLst>
          </a:custGeom>
          <a:noFill/>
          <a:ln cap="flat" w="19050">
            <a:solidFill>
              <a:schemeClr val="dk2"/>
            </a:solidFill>
            <a:prstDash val="solid"/>
            <a:round/>
            <a:headEnd len="lg" w="lg" type="none"/>
            <a:tailEnd len="lg" w="lg" type="none"/>
          </a:ln>
        </p:spPr>
      </p:sp>
      <p:sp>
        <p:nvSpPr>
          <p:cNvPr id="54" name="Shape 54"/>
          <p:cNvSpPr/>
          <p:nvPr/>
        </p:nvSpPr>
        <p:spPr>
          <a:xfrm>
            <a:off x="7502075" y="2775850"/>
            <a:ext cx="401425" cy="65125"/>
          </a:xfrm>
          <a:custGeom>
            <a:pathLst>
              <a:path extrusionOk="0" h="2605" w="16057">
                <a:moveTo>
                  <a:pt x="0" y="0"/>
                </a:moveTo>
                <a:cubicBezTo>
                  <a:pt x="6894" y="1270"/>
                  <a:pt x="6869" y="1413"/>
                  <a:pt x="13788" y="2540"/>
                </a:cubicBezTo>
                <a:cubicBezTo>
                  <a:pt x="14588" y="2670"/>
                  <a:pt x="16328" y="2178"/>
                  <a:pt x="15966" y="1452"/>
                </a:cubicBezTo>
              </a:path>
            </a:pathLst>
          </a:custGeom>
          <a:noFill/>
          <a:ln cap="flat" w="19050">
            <a:solidFill>
              <a:schemeClr val="dk2"/>
            </a:solidFill>
            <a:prstDash val="solid"/>
            <a:round/>
            <a:headEnd len="lg" w="lg" type="none"/>
            <a:tailEnd len="lg" w="lg" type="none"/>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Shape 59"/>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b="0" i="1" lang="en" u="sng"/>
              <a:t>My life</a:t>
            </a:r>
          </a:p>
        </p:txBody>
      </p:sp>
      <p:sp>
        <p:nvSpPr>
          <p:cNvPr id="60" name="Shape 60"/>
          <p:cNvSpPr txBox="1"/>
          <p:nvPr>
            <p:ph idx="1" type="body"/>
          </p:nvPr>
        </p:nvSpPr>
        <p:spPr>
          <a:xfrm>
            <a:off x="348350" y="2651575"/>
            <a:ext cx="8229600" cy="2196600"/>
          </a:xfrm>
          <a:prstGeom prst="rect">
            <a:avLst/>
          </a:prstGeom>
        </p:spPr>
        <p:txBody>
          <a:bodyPr anchorCtr="0" anchor="t" bIns="91425" lIns="91425" rIns="91425" tIns="91425">
            <a:noAutofit/>
          </a:bodyPr>
          <a:lstStyle/>
          <a:p>
            <a:pPr lvl="0" rtl="0">
              <a:spcBef>
                <a:spcPts val="0"/>
              </a:spcBef>
              <a:buClr>
                <a:schemeClr val="dk1"/>
              </a:buClr>
              <a:buSzPct val="78571"/>
              <a:buFont typeface="Arial"/>
              <a:buNone/>
            </a:pPr>
            <a:r>
              <a:rPr lang="en" sz="1400">
                <a:solidFill>
                  <a:srgbClr val="000000"/>
                </a:solidFill>
              </a:rPr>
              <a:t>no kids minus -295$ off my bill.I also don’t eat out or get a haircut -55$.No cable or ethernet - 55.I have a bike to ride to work till i pay off my car.I only will use the car to get food and to travel up to 50 miles -75$ the bike is from my dad for he is too old to ride it.which totals to 480$ I don't pay.I pay 295$ per month.My house is awsome.</a:t>
            </a:r>
          </a:p>
          <a:p>
            <a:pPr lvl="0" rtl="0">
              <a:spcBef>
                <a:spcPts val="0"/>
              </a:spcBef>
              <a:buNone/>
            </a:pPr>
            <a:r>
              <a:t/>
            </a:r>
            <a:endParaRPr>
              <a:solidFill>
                <a:srgbClr val="000000"/>
              </a:solidFil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Shape 65"/>
          <p:cNvSpPr txBox="1"/>
          <p:nvPr>
            <p:ph type="title"/>
          </p:nvPr>
        </p:nvSpPr>
        <p:spPr>
          <a:xfrm>
            <a:off x="641325" y="1847603"/>
            <a:ext cx="8229600" cy="857400"/>
          </a:xfrm>
          <a:prstGeom prst="rect">
            <a:avLst/>
          </a:prstGeom>
        </p:spPr>
        <p:txBody>
          <a:bodyPr anchorCtr="0" anchor="b" bIns="91425" lIns="91425" rIns="91425" tIns="91425">
            <a:noAutofit/>
          </a:bodyPr>
          <a:lstStyle/>
          <a:p>
            <a:pPr lvl="0" rtl="0">
              <a:spcBef>
                <a:spcPts val="0"/>
              </a:spcBef>
              <a:buNone/>
            </a:pPr>
            <a:r>
              <a:rPr lang="en"/>
              <a:t>Honk honk beep beep toot toot</a:t>
            </a:r>
          </a:p>
        </p:txBody>
      </p:sp>
      <p:sp>
        <p:nvSpPr>
          <p:cNvPr id="66" name="Shape 66"/>
          <p:cNvSpPr txBox="1"/>
          <p:nvPr>
            <p:ph idx="1" type="body"/>
          </p:nvPr>
        </p:nvSpPr>
        <p:spPr>
          <a:xfrm flipH="1">
            <a:off x="457199" y="935850"/>
            <a:ext cx="8229600" cy="264300"/>
          </a:xfrm>
          <a:prstGeom prst="rect">
            <a:avLst/>
          </a:prstGeom>
        </p:spPr>
        <p:txBody>
          <a:bodyPr anchorCtr="0" anchor="t" bIns="91425" lIns="91425" rIns="91425" tIns="91425">
            <a:noAutofit/>
          </a:bodyPr>
          <a:lstStyle/>
          <a:p>
            <a:pPr lvl="0" rtl="0">
              <a:spcBef>
                <a:spcPts val="0"/>
              </a:spcBef>
              <a:buNone/>
            </a:pPr>
            <a:r>
              <a:t/>
            </a:r>
            <a:endParaRPr/>
          </a:p>
        </p:txBody>
      </p:sp>
      <p:sp>
        <p:nvSpPr>
          <p:cNvPr id="67" name="Shape 67"/>
          <p:cNvSpPr/>
          <p:nvPr/>
        </p:nvSpPr>
        <p:spPr>
          <a:xfrm>
            <a:off x="3596243" y="3075225"/>
            <a:ext cx="109575" cy="107325"/>
          </a:xfrm>
          <a:custGeom>
            <a:pathLst>
              <a:path extrusionOk="0" h="4293" w="4383">
                <a:moveTo>
                  <a:pt x="1293" y="0"/>
                </a:moveTo>
                <a:cubicBezTo>
                  <a:pt x="1067" y="1124"/>
                  <a:pt x="-484" y="2347"/>
                  <a:pt x="204" y="3265"/>
                </a:cubicBezTo>
                <a:cubicBezTo>
                  <a:pt x="1006" y="4333"/>
                  <a:pt x="3393" y="4696"/>
                  <a:pt x="4196" y="3628"/>
                </a:cubicBezTo>
                <a:cubicBezTo>
                  <a:pt x="4943" y="2631"/>
                  <a:pt x="930" y="568"/>
                  <a:pt x="930" y="1814"/>
                </a:cubicBezTo>
              </a:path>
            </a:pathLst>
          </a:custGeom>
          <a:noFill/>
          <a:ln cap="flat" w="19050">
            <a:solidFill>
              <a:schemeClr val="dk2"/>
            </a:solidFill>
            <a:prstDash val="solid"/>
            <a:round/>
            <a:headEnd len="lg" w="lg" type="none"/>
            <a:tailEnd len="lg" w="lg" type="none"/>
          </a:ln>
        </p:spPr>
      </p:sp>
      <p:sp>
        <p:nvSpPr>
          <p:cNvPr id="68" name="Shape 68"/>
          <p:cNvSpPr/>
          <p:nvPr/>
        </p:nvSpPr>
        <p:spPr>
          <a:xfrm>
            <a:off x="784919" y="2927613"/>
            <a:ext cx="94275" cy="89875"/>
          </a:xfrm>
          <a:custGeom>
            <a:pathLst>
              <a:path extrusionOk="0" h="3595" w="3771">
                <a:moveTo>
                  <a:pt x="172" y="98"/>
                </a:moveTo>
                <a:cubicBezTo>
                  <a:pt x="-516" y="1474"/>
                  <a:pt x="2205" y="4287"/>
                  <a:pt x="3437" y="3364"/>
                </a:cubicBezTo>
                <a:cubicBezTo>
                  <a:pt x="4433" y="2616"/>
                  <a:pt x="2804" y="-295"/>
                  <a:pt x="1623" y="98"/>
                </a:cubicBezTo>
              </a:path>
            </a:pathLst>
          </a:custGeom>
          <a:noFill/>
          <a:ln cap="flat" w="19050">
            <a:solidFill>
              <a:schemeClr val="dk2"/>
            </a:solidFill>
            <a:prstDash val="solid"/>
            <a:round/>
            <a:headEnd len="lg" w="lg" type="none"/>
            <a:tailEnd len="lg" w="lg" type="none"/>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t/>
            </a:r>
            <a:endParaRPr/>
          </a:p>
        </p:txBody>
      </p:sp>
      <p:sp>
        <p:nvSpPr>
          <p:cNvPr id="74" name="Shape 74"/>
          <p:cNvSpPr txBox="1"/>
          <p:nvPr>
            <p:ph idx="1" type="body"/>
          </p:nvPr>
        </p:nvSpPr>
        <p:spPr>
          <a:xfrm>
            <a:off x="457200" y="1200150"/>
            <a:ext cx="3994500" cy="3725699"/>
          </a:xfrm>
          <a:prstGeom prst="rect">
            <a:avLst/>
          </a:prstGeom>
        </p:spPr>
        <p:txBody>
          <a:bodyPr anchorCtr="0" anchor="t" bIns="91425" lIns="91425" rIns="91425" tIns="91425">
            <a:noAutofit/>
          </a:bodyPr>
          <a:lstStyle/>
          <a:p>
            <a:pPr lvl="0" rtl="0">
              <a:spcBef>
                <a:spcPts val="0"/>
              </a:spcBef>
              <a:buNone/>
            </a:pPr>
            <a:r>
              <a:t/>
            </a:r>
            <a:endParaRPr/>
          </a:p>
        </p:txBody>
      </p:sp>
      <p:sp>
        <p:nvSpPr>
          <p:cNvPr id="75" name="Shape 75"/>
          <p:cNvSpPr txBox="1"/>
          <p:nvPr>
            <p:ph idx="2" type="body"/>
          </p:nvPr>
        </p:nvSpPr>
        <p:spPr>
          <a:xfrm>
            <a:off x="4692273" y="1200150"/>
            <a:ext cx="3994500" cy="3725699"/>
          </a:xfrm>
          <a:prstGeom prst="rect">
            <a:avLst/>
          </a:prstGeom>
        </p:spPr>
        <p:txBody>
          <a:bodyPr anchorCtr="0" anchor="t" bIns="91425" lIns="91425" rIns="91425" tIns="91425">
            <a:noAutofit/>
          </a:bodyPr>
          <a:lstStyle/>
          <a:p>
            <a:pPr lvl="0" rtl="0">
              <a:spcBef>
                <a:spcPts val="0"/>
              </a:spcBef>
              <a:buNone/>
            </a:pPr>
            <a:r>
              <a:t/>
            </a:r>
            <a:endParaRPr/>
          </a:p>
        </p:txBody>
      </p:sp>
      <p:pic>
        <p:nvPicPr>
          <p:cNvPr id="76" name="Shape 76"/>
          <p:cNvPicPr preferRelativeResize="0"/>
          <p:nvPr/>
        </p:nvPicPr>
        <p:blipFill>
          <a:blip r:embed="rId3">
            <a:alphaModFix/>
          </a:blip>
          <a:stretch>
            <a:fillRect/>
          </a:stretch>
        </p:blipFill>
        <p:spPr>
          <a:xfrm>
            <a:off x="0" y="0"/>
            <a:ext cx="9143999" cy="51434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Shape 8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Most car models of the 60s have  bad gas milage.</a:t>
            </a:r>
          </a:p>
        </p:txBody>
      </p:sp>
      <p:sp>
        <p:nvSpPr>
          <p:cNvPr id="82" name="Shape 82"/>
          <p:cNvSpPr txBox="1"/>
          <p:nvPr>
            <p:ph idx="1" type="body"/>
          </p:nvPr>
        </p:nvSpPr>
        <p:spPr>
          <a:xfrm>
            <a:off x="457200" y="1200150"/>
            <a:ext cx="3994500" cy="3725699"/>
          </a:xfrm>
          <a:prstGeom prst="rect">
            <a:avLst/>
          </a:prstGeom>
        </p:spPr>
        <p:txBody>
          <a:bodyPr anchorCtr="0" anchor="t" bIns="91425" lIns="91425" rIns="91425" tIns="91425">
            <a:noAutofit/>
          </a:bodyPr>
          <a:lstStyle/>
          <a:p>
            <a:pPr rtl="0">
              <a:spcBef>
                <a:spcPts val="0"/>
              </a:spcBef>
              <a:buNone/>
            </a:pPr>
            <a:r>
              <a:rPr lang="en"/>
              <a:t>1968 camaro 25 per g</a:t>
            </a:r>
          </a:p>
          <a:p>
            <a:pPr rtl="0">
              <a:spcBef>
                <a:spcPts val="0"/>
              </a:spcBef>
              <a:buNone/>
            </a:pPr>
            <a:r>
              <a:rPr lang="en"/>
              <a:t>1968 mustang 14/20</a:t>
            </a:r>
          </a:p>
          <a:p>
            <a:pPr rtl="0">
              <a:spcBef>
                <a:spcPts val="0"/>
              </a:spcBef>
              <a:buNone/>
            </a:pPr>
            <a:r>
              <a:rPr lang="en"/>
              <a:t>1968 dodge 19</a:t>
            </a:r>
          </a:p>
          <a:p>
            <a:pPr>
              <a:spcBef>
                <a:spcPts val="0"/>
              </a:spcBef>
              <a:buNone/>
            </a:pPr>
            <a:r>
              <a:t/>
            </a:r>
            <a:endParaRPr/>
          </a:p>
        </p:txBody>
      </p:sp>
      <p:sp>
        <p:nvSpPr>
          <p:cNvPr id="83" name="Shape 83"/>
          <p:cNvSpPr txBox="1"/>
          <p:nvPr>
            <p:ph idx="2" type="body"/>
          </p:nvPr>
        </p:nvSpPr>
        <p:spPr>
          <a:xfrm>
            <a:off x="4692273" y="1200150"/>
            <a:ext cx="3994500" cy="3725699"/>
          </a:xfrm>
          <a:prstGeom prst="rect">
            <a:avLst/>
          </a:prstGeom>
        </p:spPr>
        <p:txBody>
          <a:bodyPr anchorCtr="0" anchor="t" bIns="91425" lIns="91425" rIns="91425" tIns="91425">
            <a:noAutofit/>
          </a:bodyPr>
          <a:lstStyle/>
          <a:p>
            <a:pPr rtl="0">
              <a:spcBef>
                <a:spcPts val="0"/>
              </a:spcBef>
              <a:buNone/>
            </a:pPr>
            <a:r>
              <a:rPr lang="en"/>
              <a:t>2000 camaro 29 per g</a:t>
            </a:r>
          </a:p>
          <a:p>
            <a:pPr rtl="0">
              <a:spcBef>
                <a:spcPts val="0"/>
              </a:spcBef>
              <a:buNone/>
            </a:pPr>
            <a:r>
              <a:rPr lang="en"/>
              <a:t>2000 mustang 21 pg</a:t>
            </a:r>
          </a:p>
          <a:p>
            <a:pPr>
              <a:spcBef>
                <a:spcPts val="0"/>
              </a:spcBef>
              <a:buNone/>
            </a:pPr>
            <a:r>
              <a:rPr lang="en"/>
              <a:t>2000 dodge 24</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repair cost and stuff</a:t>
            </a:r>
          </a:p>
        </p:txBody>
      </p:sp>
      <p:sp>
        <p:nvSpPr>
          <p:cNvPr id="89" name="Shape 89"/>
          <p:cNvSpPr txBox="1"/>
          <p:nvPr>
            <p:ph idx="1" type="body"/>
          </p:nvPr>
        </p:nvSpPr>
        <p:spPr>
          <a:xfrm>
            <a:off x="457200" y="1200150"/>
            <a:ext cx="3994500" cy="3725699"/>
          </a:xfrm>
          <a:prstGeom prst="rect">
            <a:avLst/>
          </a:prstGeom>
        </p:spPr>
        <p:txBody>
          <a:bodyPr anchorCtr="0" anchor="t" bIns="91425" lIns="91425" rIns="91425" tIns="91425">
            <a:noAutofit/>
          </a:bodyPr>
          <a:lstStyle/>
          <a:p>
            <a:pPr rtl="0">
              <a:spcBef>
                <a:spcPts val="0"/>
              </a:spcBef>
              <a:buNone/>
            </a:pPr>
            <a:r>
              <a:rPr lang="en"/>
              <a:t>transmission 1,500$</a:t>
            </a:r>
          </a:p>
          <a:p>
            <a:pPr>
              <a:spcBef>
                <a:spcPts val="0"/>
              </a:spcBef>
              <a:buNone/>
            </a:pPr>
            <a:r>
              <a:rPr lang="en"/>
              <a:t>brake line repair cost 400$average repair cost 367$ health 100$ daily cost 80$</a:t>
            </a:r>
          </a:p>
        </p:txBody>
      </p:sp>
      <p:sp>
        <p:nvSpPr>
          <p:cNvPr id="90" name="Shape 90"/>
          <p:cNvSpPr txBox="1"/>
          <p:nvPr>
            <p:ph idx="2" type="body"/>
          </p:nvPr>
        </p:nvSpPr>
        <p:spPr>
          <a:xfrm>
            <a:off x="4692273" y="1200150"/>
            <a:ext cx="3994500" cy="37256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Average insurance</a:t>
            </a:r>
          </a:p>
        </p:txBody>
      </p:sp>
      <p:sp>
        <p:nvSpPr>
          <p:cNvPr id="96" name="Shape 96"/>
          <p:cNvSpPr txBox="1"/>
          <p:nvPr>
            <p:ph idx="1" type="body"/>
          </p:nvPr>
        </p:nvSpPr>
        <p:spPr>
          <a:xfrm>
            <a:off x="457200" y="1200150"/>
            <a:ext cx="3994500" cy="3725699"/>
          </a:xfrm>
          <a:prstGeom prst="rect">
            <a:avLst/>
          </a:prstGeom>
        </p:spPr>
        <p:txBody>
          <a:bodyPr anchorCtr="0" anchor="t" bIns="91425" lIns="91425" rIns="91425" tIns="91425">
            <a:noAutofit/>
          </a:bodyPr>
          <a:lstStyle/>
          <a:p>
            <a:pPr rtl="0">
              <a:spcBef>
                <a:spcPts val="0"/>
              </a:spcBef>
              <a:buNone/>
            </a:pPr>
            <a:r>
              <a:rPr lang="en"/>
              <a:t>230$ 1200$per year</a:t>
            </a:r>
          </a:p>
          <a:p>
            <a:pPr>
              <a:spcBef>
                <a:spcPts val="0"/>
              </a:spcBef>
              <a:buNone/>
            </a:pPr>
            <a:r>
              <a:t/>
            </a:r>
            <a:endParaRPr/>
          </a:p>
        </p:txBody>
      </p:sp>
      <p:sp>
        <p:nvSpPr>
          <p:cNvPr id="97" name="Shape 97"/>
          <p:cNvSpPr txBox="1"/>
          <p:nvPr>
            <p:ph idx="2" type="body"/>
          </p:nvPr>
        </p:nvSpPr>
        <p:spPr>
          <a:xfrm>
            <a:off x="4692273" y="1200150"/>
            <a:ext cx="3994500" cy="37256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